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EA5EF-7C2E-4C75-A1A6-3F13BBDBC8CF}" type="datetimeFigureOut">
              <a:rPr lang="pt-BR" smtClean="0"/>
              <a:t>24/03/2025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F977-46BD-4FEB-82BF-452032CB8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6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EF977-46BD-4FEB-82BF-452032CB8E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22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67627"/>
            <a:ext cx="9144000" cy="1154430"/>
          </a:xfrm>
          <a:custGeom>
            <a:avLst/>
            <a:gdLst/>
            <a:ahLst/>
            <a:cxnLst/>
            <a:rect l="l" t="t" r="r" b="b"/>
            <a:pathLst>
              <a:path w="9144000" h="1154430">
                <a:moveTo>
                  <a:pt x="9144000" y="0"/>
                </a:moveTo>
                <a:lnTo>
                  <a:pt x="0" y="0"/>
                </a:lnTo>
                <a:lnTo>
                  <a:pt x="0" y="1154315"/>
                </a:lnTo>
                <a:lnTo>
                  <a:pt x="9144000" y="1154315"/>
                </a:lnTo>
                <a:lnTo>
                  <a:pt x="9144000" y="0"/>
                </a:lnTo>
                <a:close/>
              </a:path>
            </a:pathLst>
          </a:custGeom>
          <a:solidFill>
            <a:srgbClr val="ABB09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0" y="1368552"/>
            <a:ext cx="9144000" cy="149860"/>
          </a:xfrm>
          <a:custGeom>
            <a:avLst/>
            <a:gdLst/>
            <a:ahLst/>
            <a:cxnLst/>
            <a:rect l="l" t="t" r="r" b="b"/>
            <a:pathLst>
              <a:path w="9144000" h="149859">
                <a:moveTo>
                  <a:pt x="9144000" y="0"/>
                </a:moveTo>
                <a:lnTo>
                  <a:pt x="0" y="0"/>
                </a:lnTo>
                <a:lnTo>
                  <a:pt x="0" y="149351"/>
                </a:lnTo>
                <a:lnTo>
                  <a:pt x="9144000" y="149351"/>
                </a:lnTo>
                <a:lnTo>
                  <a:pt x="9144000" y="0"/>
                </a:lnTo>
                <a:close/>
              </a:path>
            </a:pathLst>
          </a:custGeom>
          <a:solidFill>
            <a:srgbClr val="F4680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4069" y="387477"/>
            <a:ext cx="375348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aquatro.mg.gov.b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aquatro.mg.gov.br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aquatro.mg.gov.br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aquatro.mg.gov.br/" TargetMode="External"/><Relationship Id="rId2" Type="http://schemas.openxmlformats.org/officeDocument/2006/relationships/hyperlink" Target="mailto:planejamento@passaquatro.mg.gov.br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8734" y="4336755"/>
            <a:ext cx="1470025" cy="452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0"/>
              </a:lnSpc>
              <a:tabLst>
                <a:tab pos="1062355" algn="l"/>
              </a:tabLst>
            </a:pPr>
            <a:r>
              <a:rPr sz="3200" spc="5" dirty="0">
                <a:solidFill>
                  <a:srgbClr val="F4680A"/>
                </a:solidFill>
                <a:latin typeface="Wingdings"/>
                <a:cs typeface="Wingdings"/>
              </a:rPr>
              <a:t></a:t>
            </a:r>
            <a:r>
              <a:rPr sz="3200" spc="5" dirty="0">
                <a:solidFill>
                  <a:srgbClr val="F4680A"/>
                </a:solidFill>
                <a:latin typeface="Times New Roman"/>
                <a:cs typeface="Times New Roman"/>
              </a:rPr>
              <a:t>	</a:t>
            </a:r>
            <a:r>
              <a:rPr sz="3200" spc="5" dirty="0">
                <a:solidFill>
                  <a:srgbClr val="F4680A"/>
                </a:solidFill>
                <a:latin typeface="Wingdings"/>
                <a:cs typeface="Wingdings"/>
              </a:rPr>
              <a:t></a:t>
            </a:r>
            <a:endParaRPr sz="3200" dirty="0">
              <a:latin typeface="Wingdings"/>
              <a:cs typeface="Wingding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71599"/>
              <a:ext cx="9144000" cy="548639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0"/>
            <a:ext cx="9144000" cy="1508125"/>
          </a:xfrm>
          <a:custGeom>
            <a:avLst/>
            <a:gdLst/>
            <a:ahLst/>
            <a:cxnLst/>
            <a:rect l="l" t="t" r="r" b="b"/>
            <a:pathLst>
              <a:path w="9144000" h="1508125">
                <a:moveTo>
                  <a:pt x="9144000" y="0"/>
                </a:moveTo>
                <a:lnTo>
                  <a:pt x="0" y="0"/>
                </a:lnTo>
                <a:lnTo>
                  <a:pt x="0" y="1508125"/>
                </a:lnTo>
                <a:lnTo>
                  <a:pt x="9144000" y="1508125"/>
                </a:lnTo>
                <a:lnTo>
                  <a:pt x="9144000" y="0"/>
                </a:lnTo>
                <a:close/>
              </a:path>
            </a:pathLst>
          </a:custGeom>
          <a:solidFill>
            <a:srgbClr val="DEDED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3658" y="22352"/>
            <a:ext cx="7398384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+mj-lt"/>
                <a:cs typeface="Georgia"/>
              </a:rPr>
              <a:t>Audiência</a:t>
            </a:r>
            <a:r>
              <a:rPr sz="2800" dirty="0">
                <a:latin typeface="+mj-lt"/>
                <a:cs typeface="Georgia"/>
              </a:rPr>
              <a:t> </a:t>
            </a:r>
            <a:r>
              <a:rPr sz="2800" spc="-10" dirty="0">
                <a:latin typeface="+mj-lt"/>
                <a:cs typeface="Georgia"/>
              </a:rPr>
              <a:t>Pública</a:t>
            </a:r>
            <a:endParaRPr sz="2800" dirty="0">
              <a:latin typeface="+mj-lt"/>
              <a:cs typeface="Georgia"/>
            </a:endParaRPr>
          </a:p>
          <a:p>
            <a:pPr marL="12700" marR="5080" algn="ctr">
              <a:lnSpc>
                <a:spcPct val="99500"/>
              </a:lnSpc>
              <a:spcBef>
                <a:spcPts val="20"/>
              </a:spcBef>
            </a:pPr>
            <a:r>
              <a:rPr sz="2800" spc="-5" dirty="0">
                <a:latin typeface="+mj-lt"/>
                <a:cs typeface="Georgia"/>
              </a:rPr>
              <a:t>L</a:t>
            </a:r>
            <a:r>
              <a:rPr lang="pt-BR" sz="2800" spc="-5" dirty="0">
                <a:latin typeface="+mj-lt"/>
                <a:cs typeface="Georgia"/>
              </a:rPr>
              <a:t>ei</a:t>
            </a:r>
            <a:r>
              <a:rPr sz="2800" spc="5" dirty="0">
                <a:latin typeface="+mj-lt"/>
                <a:cs typeface="Georgia"/>
              </a:rPr>
              <a:t> </a:t>
            </a:r>
            <a:r>
              <a:rPr lang="pt-BR" sz="2800" spc="5" dirty="0">
                <a:latin typeface="+mj-lt"/>
                <a:cs typeface="Georgia"/>
              </a:rPr>
              <a:t>de</a:t>
            </a:r>
            <a:r>
              <a:rPr sz="2800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D</a:t>
            </a:r>
            <a:r>
              <a:rPr lang="pt-BR" sz="2800" spc="-5" dirty="0" err="1">
                <a:latin typeface="+mj-lt"/>
                <a:cs typeface="Georgia"/>
              </a:rPr>
              <a:t>iretrizes</a:t>
            </a:r>
            <a:r>
              <a:rPr sz="2800" spc="30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O</a:t>
            </a:r>
            <a:r>
              <a:rPr lang="pt-BR" sz="2800" spc="-5" dirty="0" err="1">
                <a:latin typeface="+mj-lt"/>
                <a:cs typeface="Georgia"/>
              </a:rPr>
              <a:t>rçamentárias</a:t>
            </a:r>
            <a:br>
              <a:rPr lang="pt-BR" sz="2800" spc="-5" dirty="0">
                <a:latin typeface="+mj-lt"/>
                <a:cs typeface="Georgia"/>
              </a:rPr>
            </a:br>
            <a:r>
              <a:rPr sz="2800" spc="-5" dirty="0">
                <a:latin typeface="+mj-lt"/>
                <a:cs typeface="Georgia"/>
              </a:rPr>
              <a:t> </a:t>
            </a:r>
            <a:r>
              <a:rPr sz="2800" spc="-695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LDO</a:t>
            </a:r>
            <a:r>
              <a:rPr lang="pt-BR" sz="2800" spc="-5" dirty="0">
                <a:latin typeface="+mj-lt"/>
                <a:cs typeface="Georgia"/>
              </a:rPr>
              <a:t> – 2026</a:t>
            </a:r>
            <a:endParaRPr sz="3600" dirty="0">
              <a:latin typeface="+mj-lt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B9CD878D-D05B-D66B-7E7D-AE2DA95B0EEF}"/>
              </a:ext>
            </a:extLst>
          </p:cNvPr>
          <p:cNvSpPr txBox="1"/>
          <p:nvPr/>
        </p:nvSpPr>
        <p:spPr>
          <a:xfrm>
            <a:off x="381000" y="1704762"/>
            <a:ext cx="8496554" cy="4706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DIVULGAÇÃO DA AUDIÊNCIA PÚBLICA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Data: 04/04/2025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 – site oficial da Prefeitura Municipal de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Passa Quatro: </a:t>
            </a:r>
            <a:r>
              <a:rPr lang="pt-BR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www.passa quatro.mg.gov.br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Facebook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Rádio local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Convite anexado no quadro de avisos do Paço Municipal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Convite aos Secretários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12645"/>
            <a:ext cx="8074025" cy="34862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4A4439"/>
                </a:solidFill>
                <a:cs typeface="Georgia"/>
              </a:rPr>
              <a:t>“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A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audiência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pública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é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uma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das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formas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 de 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participação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e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controle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popular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dos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atos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da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 administração;</a:t>
            </a:r>
            <a:endParaRPr sz="2800" dirty="0">
              <a:cs typeface="Georgia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2800" dirty="0">
              <a:cs typeface="Georgia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solidFill>
                  <a:srgbClr val="4A4439"/>
                </a:solidFill>
                <a:cs typeface="Georgia"/>
              </a:rPr>
              <a:t>É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uma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questão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 de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transparência, </a:t>
            </a:r>
            <a:r>
              <a:rPr sz="28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responsabilidade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social</a:t>
            </a:r>
            <a:r>
              <a:rPr sz="2800" b="1" spc="1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e</a:t>
            </a:r>
            <a:r>
              <a:rPr sz="2800" b="1" spc="10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respeito</a:t>
            </a:r>
            <a:r>
              <a:rPr sz="2800" b="1" spc="-15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ao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cidadão;</a:t>
            </a:r>
            <a:endParaRPr sz="2800" dirty="0">
              <a:cs typeface="Georgia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2800" dirty="0">
              <a:cs typeface="Georgia"/>
            </a:endParaRPr>
          </a:p>
          <a:p>
            <a:pPr marL="12700" marR="7620" algn="just">
              <a:lnSpc>
                <a:spcPct val="100000"/>
              </a:lnSpc>
            </a:pPr>
            <a:r>
              <a:rPr sz="2800" b="1" spc="-5" dirty="0">
                <a:solidFill>
                  <a:srgbClr val="4A4439"/>
                </a:solidFill>
                <a:cs typeface="Georgia"/>
              </a:rPr>
              <a:t>Não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se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trata </a:t>
            </a:r>
            <a:r>
              <a:rPr sz="2800" b="1" dirty="0">
                <a:solidFill>
                  <a:srgbClr val="4A4439"/>
                </a:solidFill>
                <a:cs typeface="Georgia"/>
              </a:rPr>
              <a:t>de ato político e sim uma exigência </a:t>
            </a:r>
            <a:r>
              <a:rPr sz="2800" b="1" spc="-650" dirty="0">
                <a:solidFill>
                  <a:srgbClr val="4A4439"/>
                </a:solidFill>
                <a:cs typeface="Georgia"/>
              </a:rPr>
              <a:t> </a:t>
            </a:r>
            <a:r>
              <a:rPr sz="2800" b="1" spc="-5" dirty="0">
                <a:solidFill>
                  <a:srgbClr val="4A4439"/>
                </a:solidFill>
                <a:cs typeface="Georgia"/>
              </a:rPr>
              <a:t>legal.”</a:t>
            </a:r>
            <a:endParaRPr sz="2800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 </a:t>
            </a: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ADFD717-EA63-ADA1-82E4-CD354305501D}"/>
              </a:ext>
            </a:extLst>
          </p:cNvPr>
          <p:cNvSpPr txBox="1"/>
          <p:nvPr/>
        </p:nvSpPr>
        <p:spPr>
          <a:xfrm>
            <a:off x="152400" y="1076832"/>
            <a:ext cx="8839200" cy="5340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AMPARO LEGAL PARA ELABORAÇÃO DA AUDIÊNCIA PÚBLICA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DE RESPONSABILIDADE FISCAL – LRF  LC 101/2.000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48 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São instrumentos de transparência da gestão fiscal, aos  quais será dada ampla divulgação, inclusive em meios eletrônicos de  acesso público: os planos, orçamentos e leis de diretrizes  orçamentárias; as prestações de contas e o respectivo parecer prévio;  o Relatório Resumido da Execução Orçamentária e o Relatório de  Gestão Fiscal; e as versões simplificadas desses documentos.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 1º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transparência será assegurada também mediante: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incentivo à participação popular e realização de audiências públicas, durante os processos de elaboração e discussão dos planos,  lei de diretrizes orçamentárias e orçamentos;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80F888-FAF4-EF4B-460A-8F4AA6BB4B5F}"/>
              </a:ext>
            </a:extLst>
          </p:cNvPr>
          <p:cNvSpPr txBox="1"/>
          <p:nvPr/>
        </p:nvSpPr>
        <p:spPr>
          <a:xfrm>
            <a:off x="457200" y="1510991"/>
            <a:ext cx="8229600" cy="4173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AMPARO LEGAL PARA ELABORAÇÃO DA AUDIÊNCIA PÚBLICA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ESTATUTO DAS CIDADES – LEI Nº 10527/2001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44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âmbito municipal, a gestão orçamentária participativa de que trata a alínea f do inciso III do art. 4º desta Lei incluirá a realização de debates, audiências e consultas públicas sobre as propostas do plano plurianual, da lei de diretrizes orçamentárias e do orçamento anual, como condição  obrigatória para sua aprovação pela Câmara Municipal.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617" y="1581150"/>
            <a:ext cx="8441055" cy="3780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9915" marR="448309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cs typeface="Georgia"/>
              </a:rPr>
              <a:t>AMPARO LEGAL PARA ELABORAÇÃO </a:t>
            </a:r>
            <a:r>
              <a:rPr sz="2400" b="1" dirty="0">
                <a:cs typeface="Georgia"/>
              </a:rPr>
              <a:t>DA LOA</a:t>
            </a:r>
            <a:r>
              <a:rPr lang="pt-BR" sz="2400" b="1" dirty="0">
                <a:cs typeface="Georgia"/>
              </a:rPr>
              <a:t>,</a:t>
            </a:r>
            <a:r>
              <a:rPr sz="2400" b="1" dirty="0">
                <a:cs typeface="Georgia"/>
              </a:rPr>
              <a:t> </a:t>
            </a:r>
            <a:r>
              <a:rPr sz="2400" b="1" spc="-59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PPA</a:t>
            </a:r>
            <a:r>
              <a:rPr lang="pt-BR" sz="2400" b="1" spc="-5" dirty="0">
                <a:cs typeface="Georgia"/>
              </a:rPr>
              <a:t> E L</a:t>
            </a:r>
            <a:r>
              <a:rPr sz="2400" b="1" spc="-5" dirty="0">
                <a:cs typeface="Georgia"/>
              </a:rPr>
              <a:t>DO</a:t>
            </a:r>
            <a:endParaRPr lang="pt-BR" sz="2400" b="1" spc="-5" dirty="0">
              <a:cs typeface="Georgia"/>
            </a:endParaRPr>
          </a:p>
          <a:p>
            <a:pPr marL="589915" marR="448309" algn="ctr">
              <a:lnSpc>
                <a:spcPct val="100000"/>
              </a:lnSpc>
              <a:spcBef>
                <a:spcPts val="100"/>
              </a:spcBef>
            </a:pPr>
            <a:endParaRPr sz="16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 dirty="0">
              <a:cs typeface="Georgia"/>
            </a:endParaRPr>
          </a:p>
          <a:p>
            <a:pPr marL="133985" algn="just">
              <a:lnSpc>
                <a:spcPct val="100000"/>
              </a:lnSpc>
            </a:pPr>
            <a:r>
              <a:rPr sz="2400" b="1" spc="-5" dirty="0">
                <a:cs typeface="Georgia"/>
              </a:rPr>
              <a:t>CONSTITUIÇÃO</a:t>
            </a:r>
            <a:r>
              <a:rPr sz="2400" b="1" spc="-30" dirty="0">
                <a:cs typeface="Georgia"/>
              </a:rPr>
              <a:t> </a:t>
            </a:r>
            <a:r>
              <a:rPr sz="2400" b="1" dirty="0">
                <a:cs typeface="Georgia"/>
              </a:rPr>
              <a:t>DA </a:t>
            </a:r>
            <a:r>
              <a:rPr sz="2400" b="1" spc="-10" dirty="0">
                <a:cs typeface="Georgia"/>
              </a:rPr>
              <a:t>REPÚBLICA</a:t>
            </a:r>
            <a:endParaRPr sz="24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 dirty="0">
              <a:cs typeface="Georgia"/>
            </a:endParaRPr>
          </a:p>
          <a:p>
            <a:pPr marL="12700" algn="just">
              <a:lnSpc>
                <a:spcPct val="100000"/>
              </a:lnSpc>
            </a:pPr>
            <a:r>
              <a:rPr sz="2400" b="1" spc="-5" dirty="0">
                <a:solidFill>
                  <a:srgbClr val="4A4439"/>
                </a:solidFill>
                <a:cs typeface="Georgia"/>
              </a:rPr>
              <a:t>Art. </a:t>
            </a:r>
            <a:r>
              <a:rPr sz="2400" b="1" dirty="0">
                <a:solidFill>
                  <a:srgbClr val="4A4439"/>
                </a:solidFill>
                <a:cs typeface="Georgia"/>
              </a:rPr>
              <a:t>165</a:t>
            </a:r>
            <a:r>
              <a:rPr lang="pt-BR" sz="2400" b="1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dirty="0">
                <a:solidFill>
                  <a:srgbClr val="4A4439"/>
                </a:solidFill>
                <a:cs typeface="Georgia"/>
              </a:rPr>
              <a:t>L</a:t>
            </a:r>
            <a:r>
              <a:rPr sz="2400" dirty="0" err="1">
                <a:solidFill>
                  <a:srgbClr val="4A4439"/>
                </a:solidFill>
                <a:cs typeface="Georgia"/>
              </a:rPr>
              <a:t>eis</a:t>
            </a:r>
            <a:r>
              <a:rPr sz="2400" spc="-15" dirty="0">
                <a:solidFill>
                  <a:srgbClr val="4A4439"/>
                </a:solidFill>
                <a:cs typeface="Georgia"/>
              </a:rPr>
              <a:t> 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de</a:t>
            </a:r>
            <a:r>
              <a:rPr sz="2400" spc="-15" dirty="0">
                <a:solidFill>
                  <a:srgbClr val="4A4439"/>
                </a:solidFill>
                <a:cs typeface="Georgia"/>
              </a:rPr>
              <a:t> </a:t>
            </a:r>
            <a:r>
              <a:rPr sz="2400" dirty="0">
                <a:solidFill>
                  <a:srgbClr val="4A4439"/>
                </a:solidFill>
                <a:cs typeface="Georgia"/>
              </a:rPr>
              <a:t>iniciativa</a:t>
            </a:r>
            <a:r>
              <a:rPr sz="2400" spc="-45" dirty="0">
                <a:solidFill>
                  <a:srgbClr val="4A4439"/>
                </a:solidFill>
                <a:cs typeface="Georgia"/>
              </a:rPr>
              <a:t> 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do </a:t>
            </a:r>
            <a:r>
              <a:rPr sz="2400" dirty="0">
                <a:solidFill>
                  <a:srgbClr val="4A4439"/>
                </a:solidFill>
                <a:cs typeface="Georgia"/>
              </a:rPr>
              <a:t>Poder 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Executivo</a:t>
            </a:r>
            <a:r>
              <a:rPr sz="2400" spc="-30" dirty="0">
                <a:solidFill>
                  <a:srgbClr val="4A4439"/>
                </a:solidFill>
                <a:cs typeface="Georgia"/>
              </a:rPr>
              <a:t> 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estabelecerão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:</a:t>
            </a:r>
            <a:endParaRPr lang="pt-BR" sz="2400" spc="-5" dirty="0">
              <a:solidFill>
                <a:srgbClr val="4A4439"/>
              </a:solidFill>
              <a:cs typeface="Georgia"/>
            </a:endParaRPr>
          </a:p>
          <a:p>
            <a:pPr marL="12700" algn="just">
              <a:lnSpc>
                <a:spcPct val="100000"/>
              </a:lnSpc>
            </a:pPr>
            <a:endParaRPr sz="2400" dirty="0">
              <a:cs typeface="Georgia"/>
            </a:endParaRPr>
          </a:p>
          <a:p>
            <a:pPr marL="85725" algn="just">
              <a:lnSpc>
                <a:spcPct val="100000"/>
              </a:lnSpc>
            </a:pPr>
            <a:r>
              <a:rPr lang="pt-BR" sz="2400" spc="-60" dirty="0">
                <a:solidFill>
                  <a:srgbClr val="4A4439"/>
                </a:solidFill>
                <a:cs typeface="Georgia"/>
              </a:rPr>
              <a:t>I </a:t>
            </a:r>
            <a:r>
              <a:rPr sz="2400" dirty="0">
                <a:solidFill>
                  <a:srgbClr val="4A4439"/>
                </a:solidFill>
                <a:cs typeface="Georgia"/>
              </a:rPr>
              <a:t>–</a:t>
            </a:r>
            <a:r>
              <a:rPr sz="2400" spc="-35" dirty="0">
                <a:solidFill>
                  <a:srgbClr val="4A4439"/>
                </a:solidFill>
                <a:cs typeface="Georgia"/>
              </a:rPr>
              <a:t> </a:t>
            </a:r>
            <a:r>
              <a:rPr sz="2400" dirty="0">
                <a:solidFill>
                  <a:srgbClr val="4A4439"/>
                </a:solidFill>
                <a:cs typeface="Georgia"/>
              </a:rPr>
              <a:t>o</a:t>
            </a:r>
            <a:r>
              <a:rPr sz="2400" spc="-1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15" dirty="0">
                <a:solidFill>
                  <a:srgbClr val="4A4439"/>
                </a:solidFill>
                <a:cs typeface="Georgia"/>
              </a:rPr>
              <a:t>p</a:t>
            </a:r>
            <a:r>
              <a:rPr sz="2400" dirty="0" err="1">
                <a:solidFill>
                  <a:srgbClr val="4A4439"/>
                </a:solidFill>
                <a:cs typeface="Georgia"/>
              </a:rPr>
              <a:t>lano</a:t>
            </a:r>
            <a:r>
              <a:rPr sz="2400" spc="-1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15" dirty="0">
                <a:solidFill>
                  <a:srgbClr val="4A4439"/>
                </a:solidFill>
                <a:cs typeface="Georgia"/>
              </a:rPr>
              <a:t>p</a:t>
            </a:r>
            <a:r>
              <a:rPr sz="2400" dirty="0" err="1">
                <a:solidFill>
                  <a:srgbClr val="4A4439"/>
                </a:solidFill>
                <a:cs typeface="Georgia"/>
              </a:rPr>
              <a:t>lurianual</a:t>
            </a:r>
            <a:r>
              <a:rPr sz="2400" dirty="0">
                <a:solidFill>
                  <a:srgbClr val="4A4439"/>
                </a:solidFill>
                <a:cs typeface="Georgia"/>
              </a:rPr>
              <a:t>;</a:t>
            </a:r>
            <a:endParaRPr sz="2400" dirty="0">
              <a:cs typeface="Georgia"/>
            </a:endParaRPr>
          </a:p>
          <a:p>
            <a:pPr marL="12065" algn="just">
              <a:lnSpc>
                <a:spcPct val="100000"/>
              </a:lnSpc>
              <a:tabLst>
                <a:tab pos="358775" algn="l"/>
              </a:tabLst>
            </a:pPr>
            <a:r>
              <a:rPr lang="pt-BR" sz="2400" dirty="0">
                <a:solidFill>
                  <a:srgbClr val="4A4439"/>
                </a:solidFill>
                <a:cs typeface="Georgia"/>
              </a:rPr>
              <a:t>II – </a:t>
            </a:r>
            <a:r>
              <a:rPr sz="2400" dirty="0">
                <a:solidFill>
                  <a:srgbClr val="4A4439"/>
                </a:solidFill>
                <a:cs typeface="Georgia"/>
              </a:rPr>
              <a:t>as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5" dirty="0">
                <a:solidFill>
                  <a:srgbClr val="4A4439"/>
                </a:solidFill>
                <a:cs typeface="Georgia"/>
              </a:rPr>
              <a:t>d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iretrizes</a:t>
            </a:r>
            <a:r>
              <a:rPr sz="2400" spc="-3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35" dirty="0">
                <a:solidFill>
                  <a:srgbClr val="4A4439"/>
                </a:solidFill>
                <a:cs typeface="Georgia"/>
              </a:rPr>
              <a:t>o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rçamentárias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;</a:t>
            </a:r>
            <a:endParaRPr sz="2400" dirty="0">
              <a:cs typeface="Georgia"/>
            </a:endParaRPr>
          </a:p>
          <a:p>
            <a:pPr marL="12066" algn="just">
              <a:lnSpc>
                <a:spcPct val="100000"/>
              </a:lnSpc>
              <a:spcBef>
                <a:spcPts val="5"/>
              </a:spcBef>
              <a:tabLst>
                <a:tab pos="495934" algn="l"/>
              </a:tabLst>
            </a:pPr>
            <a:r>
              <a:rPr lang="pt-BR" sz="2400" spc="-30" dirty="0">
                <a:solidFill>
                  <a:srgbClr val="4A4439"/>
                </a:solidFill>
                <a:cs typeface="Georgia"/>
              </a:rPr>
              <a:t>III – 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os</a:t>
            </a:r>
            <a:r>
              <a:rPr sz="2400" spc="-2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25" dirty="0">
                <a:solidFill>
                  <a:srgbClr val="4A4439"/>
                </a:solidFill>
                <a:cs typeface="Georgia"/>
              </a:rPr>
              <a:t>o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rçamentos</a:t>
            </a:r>
            <a:r>
              <a:rPr sz="2400" spc="-2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400" spc="-25" dirty="0">
                <a:solidFill>
                  <a:srgbClr val="4A4439"/>
                </a:solidFill>
                <a:cs typeface="Georgia"/>
              </a:rPr>
              <a:t>a</a:t>
            </a:r>
            <a:r>
              <a:rPr sz="2400" spc="-5" dirty="0" err="1">
                <a:solidFill>
                  <a:srgbClr val="4A4439"/>
                </a:solidFill>
                <a:cs typeface="Georgia"/>
              </a:rPr>
              <a:t>nuais</a:t>
            </a:r>
            <a:r>
              <a:rPr sz="2400" spc="-5" dirty="0">
                <a:solidFill>
                  <a:srgbClr val="4A4439"/>
                </a:solidFill>
                <a:cs typeface="Georgia"/>
              </a:rPr>
              <a:t>.</a:t>
            </a:r>
            <a:endParaRPr sz="2400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3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F80E51C-FA62-DA9B-40FC-A16E91B0D770}"/>
              </a:ext>
            </a:extLst>
          </p:cNvPr>
          <p:cNvSpPr txBox="1"/>
          <p:nvPr/>
        </p:nvSpPr>
        <p:spPr>
          <a:xfrm>
            <a:off x="609600" y="2005458"/>
            <a:ext cx="7924800" cy="457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INSTRUMENTOS DE PLANEJAMENTO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PLANO PLURIANUAL – PPA  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04 Anos – 2026 A 2029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Planejar – Prazo: 31/08/2025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pt-BR" sz="1000" b="1" i="1" dirty="0"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 DE DIRETRIZES ORÇAMENTÁRIAS – LDO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Anual – 2026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Orientar/Direcionar – Prazo: 15/04/2025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pt-BR" sz="1000" b="1" i="1" dirty="0"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 ORÇAMENTÁRIA ANUAL – LOA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i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Anual – 2026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Executar – Prazo: 31/08/2025 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BR" sz="16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Políticas públicas e programas de governo</a:t>
            </a:r>
            <a:endParaRPr lang="pt-BR" sz="16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384372-0B22-E93C-02A0-9AAD221BB22B}"/>
              </a:ext>
            </a:extLst>
          </p:cNvPr>
          <p:cNvSpPr txBox="1"/>
          <p:nvPr/>
        </p:nvSpPr>
        <p:spPr>
          <a:xfrm>
            <a:off x="272656" y="1408398"/>
            <a:ext cx="8604898" cy="483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LDO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DE DIRETRIZES ORÇAMENTÁRIAS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Previsto no art. 165, II da CF/88, as diretrizes orçamentárias visa definir e organizar as metas e prioridades da Administração Pública, com vistas a cumprir os fundamentos e os objetivos da República.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função da LDO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metas e prioridades para orientar a previsão da receita e a fixação da despesa para o exercício seguinte: LEI ORÇAMENTARIA ANUAL – LOA.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640" y="1403426"/>
            <a:ext cx="8240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000" b="1" dirty="0">
                <a:latin typeface="+mj-lt"/>
                <a:cs typeface="Georgia"/>
              </a:rPr>
              <a:t>CICLO</a:t>
            </a:r>
            <a:r>
              <a:rPr sz="4400" b="1" spc="-55" dirty="0">
                <a:latin typeface="+mj-lt"/>
                <a:cs typeface="Georgia"/>
              </a:rPr>
              <a:t> </a:t>
            </a:r>
            <a:r>
              <a:rPr sz="4400" b="1" spc="5" dirty="0">
                <a:latin typeface="+mj-lt"/>
                <a:cs typeface="Georgia"/>
              </a:rPr>
              <a:t>DO</a:t>
            </a:r>
            <a:r>
              <a:rPr sz="4400" b="1" spc="-15" dirty="0">
                <a:latin typeface="+mj-lt"/>
                <a:cs typeface="Georgia"/>
              </a:rPr>
              <a:t> </a:t>
            </a:r>
            <a:r>
              <a:rPr sz="4400" b="1" spc="-5" dirty="0">
                <a:latin typeface="+mj-lt"/>
                <a:cs typeface="Georgia"/>
              </a:rPr>
              <a:t>PLANEJAMENTO</a:t>
            </a:r>
            <a:endParaRPr sz="4400" dirty="0">
              <a:latin typeface="+mj-lt"/>
              <a:cs typeface="Georg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563" y="2006773"/>
            <a:ext cx="7500874" cy="46084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6409" marR="5080" indent="-474345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latin typeface="+mj-lt"/>
              </a:rPr>
              <a:t>P</a:t>
            </a:r>
            <a:r>
              <a:rPr dirty="0">
                <a:latin typeface="+mj-lt"/>
              </a:rPr>
              <a:t>RE</a:t>
            </a:r>
            <a:r>
              <a:rPr spc="-15" dirty="0">
                <a:latin typeface="+mj-lt"/>
              </a:rPr>
              <a:t>F</a:t>
            </a:r>
            <a:r>
              <a:rPr dirty="0">
                <a:latin typeface="+mj-lt"/>
              </a:rPr>
              <a:t>E</a:t>
            </a:r>
            <a:r>
              <a:rPr spc="-5" dirty="0">
                <a:latin typeface="+mj-lt"/>
              </a:rPr>
              <a:t>ITU</a:t>
            </a:r>
            <a:r>
              <a:rPr spc="-10" dirty="0">
                <a:latin typeface="+mj-lt"/>
              </a:rPr>
              <a:t>R</a:t>
            </a:r>
            <a:r>
              <a:rPr spc="-5" dirty="0">
                <a:latin typeface="+mj-lt"/>
              </a:rPr>
              <a:t>A</a:t>
            </a:r>
            <a:r>
              <a:rPr spc="-65" dirty="0">
                <a:latin typeface="+mj-lt"/>
              </a:rPr>
              <a:t> </a:t>
            </a:r>
            <a:r>
              <a:rPr spc="-5" dirty="0">
                <a:latin typeface="+mj-lt"/>
              </a:rPr>
              <a:t>MU</a:t>
            </a:r>
            <a:r>
              <a:rPr spc="-10" dirty="0">
                <a:latin typeface="+mj-lt"/>
              </a:rPr>
              <a:t>N</a:t>
            </a:r>
            <a:r>
              <a:rPr spc="-5" dirty="0">
                <a:latin typeface="+mj-lt"/>
              </a:rPr>
              <a:t>ICI</a:t>
            </a:r>
            <a:r>
              <a:rPr spc="-105" dirty="0">
                <a:latin typeface="+mj-lt"/>
              </a:rPr>
              <a:t>P</a:t>
            </a:r>
            <a:r>
              <a:rPr spc="-5" dirty="0">
                <a:latin typeface="+mj-lt"/>
              </a:rPr>
              <a:t>AL</a:t>
            </a:r>
            <a:r>
              <a:rPr spc="-60" dirty="0">
                <a:latin typeface="+mj-lt"/>
              </a:rPr>
              <a:t> </a:t>
            </a:r>
            <a:r>
              <a:rPr spc="-5" dirty="0">
                <a:latin typeface="+mj-lt"/>
              </a:rPr>
              <a:t>DE</a:t>
            </a:r>
            <a:r>
              <a:rPr dirty="0">
                <a:latin typeface="+mj-lt"/>
              </a:rPr>
              <a:t> </a:t>
            </a:r>
            <a:r>
              <a:rPr spc="-100" dirty="0">
                <a:latin typeface="+mj-lt"/>
              </a:rPr>
              <a:t>P</a:t>
            </a:r>
            <a:r>
              <a:rPr spc="-5" dirty="0">
                <a:latin typeface="+mj-lt"/>
              </a:rPr>
              <a:t>AS</a:t>
            </a:r>
            <a:r>
              <a:rPr dirty="0">
                <a:latin typeface="+mj-lt"/>
              </a:rPr>
              <a:t>S</a:t>
            </a:r>
            <a:r>
              <a:rPr spc="-5" dirty="0">
                <a:latin typeface="+mj-lt"/>
              </a:rPr>
              <a:t>A</a:t>
            </a:r>
            <a:r>
              <a:rPr spc="-90" dirty="0">
                <a:latin typeface="+mj-lt"/>
              </a:rPr>
              <a:t> </a:t>
            </a:r>
            <a:r>
              <a:rPr spc="-5" dirty="0">
                <a:latin typeface="+mj-lt"/>
              </a:rPr>
              <a:t>QU</a:t>
            </a:r>
            <a:r>
              <a:rPr spc="-95" dirty="0">
                <a:latin typeface="+mj-lt"/>
              </a:rPr>
              <a:t>A</a:t>
            </a:r>
            <a:r>
              <a:rPr dirty="0">
                <a:latin typeface="+mj-lt"/>
              </a:rPr>
              <a:t>T</a:t>
            </a:r>
            <a:r>
              <a:rPr spc="-5" dirty="0">
                <a:latin typeface="+mj-lt"/>
              </a:rPr>
              <a:t>RO </a:t>
            </a:r>
            <a:r>
              <a:rPr dirty="0">
                <a:latin typeface="+mj-lt"/>
              </a:rPr>
              <a:t>-</a:t>
            </a:r>
            <a:r>
              <a:rPr spc="5" dirty="0">
                <a:latin typeface="+mj-lt"/>
              </a:rPr>
              <a:t> </a:t>
            </a:r>
            <a:r>
              <a:rPr spc="-5" dirty="0">
                <a:latin typeface="+mj-lt"/>
              </a:rPr>
              <a:t>M</a:t>
            </a:r>
            <a:r>
              <a:rPr dirty="0">
                <a:latin typeface="+mj-lt"/>
              </a:rPr>
              <a:t>G  </a:t>
            </a:r>
            <a:br>
              <a:rPr lang="pt-BR" dirty="0">
                <a:latin typeface="+mj-lt"/>
              </a:rPr>
            </a:br>
            <a:r>
              <a:rPr spc="-5" dirty="0">
                <a:latin typeface="+mj-lt"/>
              </a:rPr>
              <a:t>R</a:t>
            </a:r>
            <a:r>
              <a:rPr spc="-10" dirty="0">
                <a:latin typeface="+mj-lt"/>
              </a:rPr>
              <a:t>U</a:t>
            </a:r>
            <a:r>
              <a:rPr spc="-5" dirty="0">
                <a:latin typeface="+mj-lt"/>
              </a:rPr>
              <a:t>A</a:t>
            </a:r>
            <a:r>
              <a:rPr spc="-100" dirty="0">
                <a:latin typeface="+mj-lt"/>
              </a:rPr>
              <a:t> </a:t>
            </a:r>
            <a:r>
              <a:rPr dirty="0">
                <a:latin typeface="+mj-lt"/>
              </a:rPr>
              <a:t>TENENTE</a:t>
            </a:r>
            <a:r>
              <a:rPr spc="-35" dirty="0">
                <a:latin typeface="+mj-lt"/>
              </a:rPr>
              <a:t> </a:t>
            </a:r>
            <a:r>
              <a:rPr spc="-5" dirty="0">
                <a:latin typeface="+mj-lt"/>
              </a:rPr>
              <a:t>VIOT</a:t>
            </a:r>
            <a:r>
              <a:rPr dirty="0">
                <a:latin typeface="+mj-lt"/>
              </a:rPr>
              <a:t>T</a:t>
            </a:r>
            <a:r>
              <a:rPr spc="-5" dirty="0">
                <a:latin typeface="+mj-lt"/>
              </a:rPr>
              <a:t>I,</a:t>
            </a:r>
            <a:r>
              <a:rPr spc="-25" dirty="0">
                <a:latin typeface="+mj-lt"/>
              </a:rPr>
              <a:t> </a:t>
            </a:r>
            <a:r>
              <a:rPr dirty="0">
                <a:latin typeface="+mj-lt"/>
              </a:rPr>
              <a:t>331</a:t>
            </a:r>
            <a:r>
              <a:rPr spc="10" dirty="0">
                <a:latin typeface="+mj-lt"/>
              </a:rPr>
              <a:t> </a:t>
            </a:r>
            <a:r>
              <a:rPr dirty="0">
                <a:latin typeface="+mj-lt"/>
              </a:rPr>
              <a:t>– </a:t>
            </a:r>
            <a:r>
              <a:rPr spc="-5" dirty="0">
                <a:latin typeface="+mj-lt"/>
              </a:rPr>
              <a:t>CENTRO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3921" y="753236"/>
            <a:ext cx="3071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CNPJ:</a:t>
            </a:r>
            <a:r>
              <a:rPr sz="1200" b="1" spc="-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</a:t>
            </a:r>
            <a:r>
              <a:rPr sz="1200" b="1" spc="-2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3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9F15EFD-7C4D-1CBB-DB67-C52EED17A48C}"/>
              </a:ext>
            </a:extLst>
          </p:cNvPr>
          <p:cNvSpPr txBox="1"/>
          <p:nvPr/>
        </p:nvSpPr>
        <p:spPr>
          <a:xfrm>
            <a:off x="272656" y="1163331"/>
            <a:ext cx="8490344" cy="556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É O PAPEL DA POPULAÇÃO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orçamento público também pode ser elaborado com a </a:t>
            </a: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direta da população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Nesse modelo, os cidadãos debatem e discutem as prioridades de investimentos em obras e serviços a serem realizados.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Através de formulário próprio, coloca-se as opções e possibilidades de obras que atendem as necessidades de seu bairro e da sua cidade.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propostas serão colocadas em discussão, definindo as prioridades. Uma vez definidas, entrarão na Lei Orçamentária Anual.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6297" y="1419225"/>
            <a:ext cx="439166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000" b="1" dirty="0">
                <a:latin typeface="+mj-lt"/>
                <a:cs typeface="Georgia"/>
              </a:rPr>
              <a:t>PRIORIDADES</a:t>
            </a:r>
            <a:endParaRPr sz="4000" dirty="0">
              <a:latin typeface="+mj-lt"/>
              <a:cs typeface="Georg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346" y="2176957"/>
            <a:ext cx="7200900" cy="43925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6409" marR="5080" indent="-474345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latin typeface="+mj-lt"/>
              </a:rPr>
              <a:t>P</a:t>
            </a:r>
            <a:r>
              <a:rPr dirty="0">
                <a:latin typeface="+mj-lt"/>
              </a:rPr>
              <a:t>RE</a:t>
            </a:r>
            <a:r>
              <a:rPr spc="-15" dirty="0">
                <a:latin typeface="+mj-lt"/>
              </a:rPr>
              <a:t>F</a:t>
            </a:r>
            <a:r>
              <a:rPr dirty="0">
                <a:latin typeface="+mj-lt"/>
              </a:rPr>
              <a:t>E</a:t>
            </a:r>
            <a:r>
              <a:rPr spc="-5" dirty="0">
                <a:latin typeface="+mj-lt"/>
              </a:rPr>
              <a:t>ITU</a:t>
            </a:r>
            <a:r>
              <a:rPr spc="-10" dirty="0">
                <a:latin typeface="+mj-lt"/>
              </a:rPr>
              <a:t>R</a:t>
            </a:r>
            <a:r>
              <a:rPr spc="-5" dirty="0">
                <a:latin typeface="+mj-lt"/>
              </a:rPr>
              <a:t>A</a:t>
            </a:r>
            <a:r>
              <a:rPr spc="-65" dirty="0">
                <a:latin typeface="+mj-lt"/>
              </a:rPr>
              <a:t> </a:t>
            </a:r>
            <a:r>
              <a:rPr spc="-5" dirty="0">
                <a:latin typeface="+mj-lt"/>
              </a:rPr>
              <a:t>MU</a:t>
            </a:r>
            <a:r>
              <a:rPr spc="-10" dirty="0">
                <a:latin typeface="+mj-lt"/>
              </a:rPr>
              <a:t>N</a:t>
            </a:r>
            <a:r>
              <a:rPr spc="-5" dirty="0">
                <a:latin typeface="+mj-lt"/>
              </a:rPr>
              <a:t>ICI</a:t>
            </a:r>
            <a:r>
              <a:rPr spc="-105" dirty="0">
                <a:latin typeface="+mj-lt"/>
              </a:rPr>
              <a:t>P</a:t>
            </a:r>
            <a:r>
              <a:rPr spc="-5" dirty="0">
                <a:latin typeface="+mj-lt"/>
              </a:rPr>
              <a:t>AL</a:t>
            </a:r>
            <a:r>
              <a:rPr spc="-60" dirty="0">
                <a:latin typeface="+mj-lt"/>
              </a:rPr>
              <a:t> </a:t>
            </a:r>
            <a:r>
              <a:rPr spc="-5" dirty="0">
                <a:latin typeface="+mj-lt"/>
              </a:rPr>
              <a:t>DE</a:t>
            </a:r>
            <a:r>
              <a:rPr dirty="0">
                <a:latin typeface="+mj-lt"/>
              </a:rPr>
              <a:t> </a:t>
            </a:r>
            <a:r>
              <a:rPr spc="-100" dirty="0">
                <a:latin typeface="+mj-lt"/>
              </a:rPr>
              <a:t>P</a:t>
            </a:r>
            <a:r>
              <a:rPr spc="-5" dirty="0">
                <a:latin typeface="+mj-lt"/>
              </a:rPr>
              <a:t>AS</a:t>
            </a:r>
            <a:r>
              <a:rPr dirty="0">
                <a:latin typeface="+mj-lt"/>
              </a:rPr>
              <a:t>S</a:t>
            </a:r>
            <a:r>
              <a:rPr spc="-5" dirty="0">
                <a:latin typeface="+mj-lt"/>
              </a:rPr>
              <a:t>A</a:t>
            </a:r>
            <a:r>
              <a:rPr spc="-90" dirty="0">
                <a:latin typeface="+mj-lt"/>
              </a:rPr>
              <a:t> </a:t>
            </a:r>
            <a:r>
              <a:rPr spc="-5" dirty="0">
                <a:latin typeface="+mj-lt"/>
              </a:rPr>
              <a:t>QU</a:t>
            </a:r>
            <a:r>
              <a:rPr spc="-95" dirty="0">
                <a:latin typeface="+mj-lt"/>
              </a:rPr>
              <a:t>A</a:t>
            </a:r>
            <a:r>
              <a:rPr dirty="0">
                <a:latin typeface="+mj-lt"/>
              </a:rPr>
              <a:t>T</a:t>
            </a:r>
            <a:r>
              <a:rPr spc="-5" dirty="0">
                <a:latin typeface="+mj-lt"/>
              </a:rPr>
              <a:t>RO </a:t>
            </a:r>
            <a:r>
              <a:rPr dirty="0">
                <a:latin typeface="+mj-lt"/>
              </a:rPr>
              <a:t>-</a:t>
            </a:r>
            <a:r>
              <a:rPr spc="5" dirty="0">
                <a:latin typeface="+mj-lt"/>
              </a:rPr>
              <a:t> </a:t>
            </a:r>
            <a:r>
              <a:rPr spc="-5" dirty="0">
                <a:latin typeface="+mj-lt"/>
              </a:rPr>
              <a:t>M</a:t>
            </a:r>
            <a:r>
              <a:rPr dirty="0">
                <a:latin typeface="+mj-lt"/>
              </a:rPr>
              <a:t>G  </a:t>
            </a:r>
            <a:br>
              <a:rPr lang="pt-BR" dirty="0">
                <a:latin typeface="+mj-lt"/>
              </a:rPr>
            </a:br>
            <a:r>
              <a:rPr spc="-5" dirty="0">
                <a:latin typeface="+mj-lt"/>
              </a:rPr>
              <a:t>R</a:t>
            </a:r>
            <a:r>
              <a:rPr spc="-10" dirty="0">
                <a:latin typeface="+mj-lt"/>
              </a:rPr>
              <a:t>U</a:t>
            </a:r>
            <a:r>
              <a:rPr spc="-5" dirty="0">
                <a:latin typeface="+mj-lt"/>
              </a:rPr>
              <a:t>A</a:t>
            </a:r>
            <a:r>
              <a:rPr spc="-100" dirty="0">
                <a:latin typeface="+mj-lt"/>
              </a:rPr>
              <a:t> </a:t>
            </a:r>
            <a:r>
              <a:rPr dirty="0">
                <a:latin typeface="+mj-lt"/>
              </a:rPr>
              <a:t>TENENTE</a:t>
            </a:r>
            <a:r>
              <a:rPr spc="-35" dirty="0">
                <a:latin typeface="+mj-lt"/>
              </a:rPr>
              <a:t> </a:t>
            </a:r>
            <a:r>
              <a:rPr spc="-5" dirty="0">
                <a:latin typeface="+mj-lt"/>
              </a:rPr>
              <a:t>VIOT</a:t>
            </a:r>
            <a:r>
              <a:rPr dirty="0">
                <a:latin typeface="+mj-lt"/>
              </a:rPr>
              <a:t>T</a:t>
            </a:r>
            <a:r>
              <a:rPr spc="-5" dirty="0">
                <a:latin typeface="+mj-lt"/>
              </a:rPr>
              <a:t>I,</a:t>
            </a:r>
            <a:r>
              <a:rPr spc="-25" dirty="0">
                <a:latin typeface="+mj-lt"/>
              </a:rPr>
              <a:t> </a:t>
            </a:r>
            <a:r>
              <a:rPr dirty="0">
                <a:latin typeface="+mj-lt"/>
              </a:rPr>
              <a:t>331</a:t>
            </a:r>
            <a:r>
              <a:rPr spc="10" dirty="0">
                <a:latin typeface="+mj-lt"/>
              </a:rPr>
              <a:t> </a:t>
            </a:r>
            <a:r>
              <a:rPr dirty="0">
                <a:latin typeface="+mj-lt"/>
              </a:rPr>
              <a:t>– </a:t>
            </a:r>
            <a:r>
              <a:rPr spc="-5" dirty="0">
                <a:latin typeface="+mj-lt"/>
              </a:rPr>
              <a:t>CENTRO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3921" y="753236"/>
            <a:ext cx="3071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CNPJ:</a:t>
            </a:r>
            <a:r>
              <a:rPr sz="1200" b="1" spc="-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</a:t>
            </a:r>
            <a:r>
              <a:rPr sz="1200" b="1" spc="-2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  <a:endParaRPr sz="1200" dirty="0">
              <a:latin typeface="+mj-lt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3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2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5FB2D64F-6964-17DC-E5D7-E5F0AD5A8343}"/>
              </a:ext>
            </a:extLst>
          </p:cNvPr>
          <p:cNvSpPr txBox="1"/>
          <p:nvPr/>
        </p:nvSpPr>
        <p:spPr>
          <a:xfrm>
            <a:off x="609600" y="1474250"/>
            <a:ext cx="8153400" cy="4868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DEVE CONTER A LDO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Constituição Federal, Art. 165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69900" algn="l"/>
              </a:tabLs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diretrizes, objetivos e metas da administração para as despesas de capital e outras delas decorrente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as despesas com programas de duração continuada.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69900" algn="l"/>
              </a:tabLst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Incluem nas Prioridades: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69900" algn="l"/>
              </a:tabLs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SAÚDE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69900" algn="l"/>
              </a:tabLs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EDUCAÇÃO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69900" algn="l"/>
              </a:tabLs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69900" algn="l"/>
              </a:tabLst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 SOCIAL, SEGURANÇA PÚBLICA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265" y="2581732"/>
            <a:ext cx="8646795" cy="34733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715" indent="-457200" algn="just">
              <a:lnSpc>
                <a:spcPct val="100000"/>
              </a:lnSpc>
              <a:spcBef>
                <a:spcPts val="105"/>
              </a:spcBef>
              <a:buClr>
                <a:srgbClr val="545449"/>
              </a:buClr>
              <a:buFont typeface="Wingdings"/>
              <a:buChar char=""/>
              <a:tabLst>
                <a:tab pos="469900" algn="l"/>
              </a:tabLst>
            </a:pPr>
            <a:r>
              <a:rPr sz="2800" dirty="0">
                <a:cs typeface="Georgia"/>
              </a:rPr>
              <a:t>Preenchimento </a:t>
            </a:r>
            <a:r>
              <a:rPr sz="2800" spc="-5" dirty="0">
                <a:cs typeface="Georgia"/>
              </a:rPr>
              <a:t>formulário com propostas escritas, </a:t>
            </a:r>
            <a:r>
              <a:rPr sz="2800" dirty="0">
                <a:cs typeface="Georgia"/>
              </a:rPr>
              <a:t>que </a:t>
            </a:r>
            <a:r>
              <a:rPr sz="2800" spc="5" dirty="0">
                <a:cs typeface="Georgia"/>
              </a:rPr>
              <a:t> </a:t>
            </a:r>
            <a:r>
              <a:rPr sz="2800" spc="-5" dirty="0">
                <a:cs typeface="Georgia"/>
              </a:rPr>
              <a:t>devem</a:t>
            </a:r>
            <a:r>
              <a:rPr sz="2800" dirty="0">
                <a:cs typeface="Georgia"/>
              </a:rPr>
              <a:t> ser</a:t>
            </a:r>
            <a:r>
              <a:rPr sz="2800" spc="5" dirty="0">
                <a:cs typeface="Georgia"/>
              </a:rPr>
              <a:t> </a:t>
            </a:r>
            <a:r>
              <a:rPr sz="2800" spc="-5" dirty="0">
                <a:cs typeface="Georgia"/>
              </a:rPr>
              <a:t>anexados</a:t>
            </a:r>
            <a:r>
              <a:rPr sz="2800" dirty="0">
                <a:cs typeface="Georgia"/>
              </a:rPr>
              <a:t> </a:t>
            </a:r>
            <a:r>
              <a:rPr sz="2800" spc="-5" dirty="0">
                <a:cs typeface="Georgia"/>
              </a:rPr>
              <a:t>no</a:t>
            </a:r>
            <a:r>
              <a:rPr sz="2800" dirty="0">
                <a:cs typeface="Georgia"/>
              </a:rPr>
              <a:t> </a:t>
            </a:r>
            <a:r>
              <a:rPr sz="2800" spc="-5" dirty="0">
                <a:cs typeface="Georgia"/>
              </a:rPr>
              <a:t>endereço</a:t>
            </a:r>
            <a:r>
              <a:rPr sz="2800" dirty="0">
                <a:cs typeface="Georgia"/>
              </a:rPr>
              <a:t> </a:t>
            </a:r>
            <a:r>
              <a:rPr sz="2800" spc="-5" dirty="0">
                <a:cs typeface="Georgia"/>
              </a:rPr>
              <a:t>eletrônico: </a:t>
            </a:r>
            <a:r>
              <a:rPr sz="2800" dirty="0">
                <a:cs typeface="Georgia"/>
              </a:rPr>
              <a:t> </a:t>
            </a:r>
            <a:r>
              <a:rPr sz="2800" b="1" i="1" spc="-5" dirty="0">
                <a:solidFill>
                  <a:schemeClr val="accent2">
                    <a:lumMod val="75000"/>
                  </a:schemeClr>
                </a:solidFill>
                <a:cs typeface="Georgi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planejamento@passaquatro.mg.gov.br</a:t>
            </a:r>
            <a:endParaRPr sz="2800" dirty="0">
              <a:solidFill>
                <a:schemeClr val="accent2">
                  <a:lumMod val="75000"/>
                </a:schemeClr>
              </a:solidFill>
              <a:cs typeface="Georgia"/>
            </a:endParaRPr>
          </a:p>
          <a:p>
            <a:pPr algn="just">
              <a:lnSpc>
                <a:spcPct val="100000"/>
              </a:lnSpc>
              <a:buClr>
                <a:srgbClr val="545449"/>
              </a:buClr>
              <a:buFont typeface="Wingdings"/>
              <a:buChar char=""/>
            </a:pPr>
            <a:endParaRPr sz="2800" dirty="0">
              <a:cs typeface="Georgia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  <a:buClr>
                <a:srgbClr val="545449"/>
              </a:buClr>
              <a:buFont typeface="Wingdings"/>
              <a:buChar char=""/>
            </a:pPr>
            <a:endParaRPr sz="2800" dirty="0">
              <a:cs typeface="Georgia"/>
            </a:endParaRPr>
          </a:p>
          <a:p>
            <a:pPr marL="469900" marR="5080" indent="-457200" algn="just">
              <a:lnSpc>
                <a:spcPct val="100000"/>
              </a:lnSpc>
              <a:buClr>
                <a:srgbClr val="545449"/>
              </a:buClr>
              <a:buFont typeface="Wingdings"/>
              <a:buChar char=""/>
              <a:tabLst>
                <a:tab pos="469900" algn="l"/>
              </a:tabLst>
            </a:pPr>
            <a:r>
              <a:rPr sz="2800" dirty="0">
                <a:cs typeface="Georgia"/>
              </a:rPr>
              <a:t>As </a:t>
            </a:r>
            <a:r>
              <a:rPr sz="2800" spc="-5" dirty="0" err="1">
                <a:cs typeface="Georgia"/>
              </a:rPr>
              <a:t>propostas</a:t>
            </a:r>
            <a:r>
              <a:rPr sz="2800" spc="-5" dirty="0">
                <a:cs typeface="Georgia"/>
              </a:rPr>
              <a:t> </a:t>
            </a:r>
            <a:r>
              <a:rPr lang="pt-BR" sz="2800" spc="-5" dirty="0">
                <a:cs typeface="Georgia"/>
              </a:rPr>
              <a:t>a </a:t>
            </a:r>
            <a:r>
              <a:rPr sz="2800" spc="-5" dirty="0" err="1">
                <a:cs typeface="Georgia"/>
              </a:rPr>
              <a:t>serem</a:t>
            </a:r>
            <a:r>
              <a:rPr sz="2800" spc="-5" dirty="0">
                <a:cs typeface="Georgia"/>
              </a:rPr>
              <a:t> </a:t>
            </a:r>
            <a:r>
              <a:rPr lang="pt-BR" sz="2800" spc="-5" dirty="0">
                <a:cs typeface="Georgia"/>
              </a:rPr>
              <a:t>analisadas e </a:t>
            </a:r>
            <a:r>
              <a:rPr sz="2800" spc="-5" dirty="0" err="1">
                <a:cs typeface="Georgia"/>
              </a:rPr>
              <a:t>incluídas</a:t>
            </a:r>
            <a:r>
              <a:rPr sz="2800" spc="-5" dirty="0">
                <a:cs typeface="Georgia"/>
              </a:rPr>
              <a:t> no Projeto </a:t>
            </a:r>
            <a:r>
              <a:rPr sz="2800" dirty="0">
                <a:cs typeface="Georgia"/>
              </a:rPr>
              <a:t>de Lei d</a:t>
            </a:r>
            <a:r>
              <a:rPr lang="pt-BR" sz="2800" dirty="0">
                <a:cs typeface="Georgia"/>
              </a:rPr>
              <a:t>a</a:t>
            </a:r>
            <a:r>
              <a:rPr sz="2800" dirty="0">
                <a:cs typeface="Georgia"/>
              </a:rPr>
              <a:t> </a:t>
            </a:r>
            <a:r>
              <a:rPr sz="2800" spc="5" dirty="0">
                <a:cs typeface="Georgia"/>
              </a:rPr>
              <a:t> </a:t>
            </a:r>
            <a:r>
              <a:rPr sz="2800" dirty="0">
                <a:cs typeface="Georgia"/>
              </a:rPr>
              <a:t>LDO,</a:t>
            </a:r>
            <a:r>
              <a:rPr sz="2800" spc="-5" dirty="0">
                <a:cs typeface="Georgia"/>
              </a:rPr>
              <a:t> deve</a:t>
            </a:r>
            <a:r>
              <a:rPr lang="pt-BR" sz="2800" spc="-5" dirty="0">
                <a:cs typeface="Georgia"/>
              </a:rPr>
              <a:t>rão </a:t>
            </a:r>
            <a:r>
              <a:rPr sz="2800" dirty="0">
                <a:cs typeface="Georgia"/>
              </a:rPr>
              <a:t>ser </a:t>
            </a:r>
            <a:r>
              <a:rPr sz="2800" spc="-5" dirty="0" err="1">
                <a:cs typeface="Georgia"/>
              </a:rPr>
              <a:t>enviadas</a:t>
            </a:r>
            <a:r>
              <a:rPr sz="2800" spc="-10" dirty="0">
                <a:cs typeface="Georgia"/>
              </a:rPr>
              <a:t> </a:t>
            </a:r>
            <a:r>
              <a:rPr sz="2800" dirty="0" err="1">
                <a:cs typeface="Georgia"/>
              </a:rPr>
              <a:t>até</a:t>
            </a:r>
            <a:r>
              <a:rPr lang="pt-BR" sz="2800" dirty="0">
                <a:cs typeface="Georgia"/>
              </a:rPr>
              <a:t> </a:t>
            </a:r>
            <a:r>
              <a:rPr lang="pt-BR" sz="2800" spc="-10" dirty="0">
                <a:cs typeface="Georgia"/>
              </a:rPr>
              <a:t>o </a:t>
            </a:r>
            <a:r>
              <a:rPr sz="2800" dirty="0" err="1">
                <a:cs typeface="Georgia"/>
              </a:rPr>
              <a:t>dia</a:t>
            </a:r>
            <a:r>
              <a:rPr sz="2800" spc="-20" dirty="0">
                <a:cs typeface="Georgia"/>
              </a:rPr>
              <a:t> </a:t>
            </a:r>
            <a:r>
              <a:rPr lang="pt-BR" sz="2800" b="1" spc="-20" dirty="0">
                <a:cs typeface="Georgia"/>
              </a:rPr>
              <a:t>10/</a:t>
            </a:r>
            <a:r>
              <a:rPr sz="2800" b="1" spc="-5" dirty="0">
                <a:cs typeface="Georgia"/>
              </a:rPr>
              <a:t>04/202</a:t>
            </a:r>
            <a:r>
              <a:rPr lang="pt-BR" sz="2800" b="1" spc="-5" dirty="0">
                <a:cs typeface="Georgia"/>
              </a:rPr>
              <a:t>5</a:t>
            </a:r>
            <a:endParaRPr sz="2800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+mj-lt"/>
                <a:cs typeface="Times New Roman"/>
              </a:rPr>
              <a:t>P</a:t>
            </a:r>
            <a:r>
              <a:rPr sz="1200" b="1" dirty="0">
                <a:latin typeface="+mj-lt"/>
                <a:cs typeface="Times New Roman"/>
              </a:rPr>
              <a:t>RE</a:t>
            </a:r>
            <a:r>
              <a:rPr sz="1200" b="1" spc="-15" dirty="0">
                <a:latin typeface="+mj-lt"/>
                <a:cs typeface="Times New Roman"/>
              </a:rPr>
              <a:t>F</a:t>
            </a:r>
            <a:r>
              <a:rPr sz="1200" b="1" dirty="0">
                <a:latin typeface="+mj-lt"/>
                <a:cs typeface="Times New Roman"/>
              </a:rPr>
              <a:t>E</a:t>
            </a:r>
            <a:r>
              <a:rPr sz="1200" b="1" spc="-5" dirty="0">
                <a:latin typeface="+mj-lt"/>
                <a:cs typeface="Times New Roman"/>
              </a:rPr>
              <a:t>ITU</a:t>
            </a:r>
            <a:r>
              <a:rPr sz="1200" b="1" spc="-10" dirty="0">
                <a:latin typeface="+mj-lt"/>
                <a:cs typeface="Times New Roman"/>
              </a:rPr>
              <a:t>R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6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MU</a:t>
            </a:r>
            <a:r>
              <a:rPr sz="1200" b="1" spc="-10" dirty="0">
                <a:latin typeface="+mj-lt"/>
                <a:cs typeface="Times New Roman"/>
              </a:rPr>
              <a:t>N</a:t>
            </a:r>
            <a:r>
              <a:rPr sz="1200" b="1" spc="-5" dirty="0">
                <a:latin typeface="+mj-lt"/>
                <a:cs typeface="Times New Roman"/>
              </a:rPr>
              <a:t>ICI</a:t>
            </a:r>
            <a:r>
              <a:rPr sz="1200" b="1" spc="-105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AL</a:t>
            </a:r>
            <a:r>
              <a:rPr sz="1200" b="1" spc="-6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DE</a:t>
            </a:r>
            <a:r>
              <a:rPr sz="1200" b="1" dirty="0">
                <a:latin typeface="+mj-lt"/>
                <a:cs typeface="Times New Roman"/>
              </a:rPr>
              <a:t> </a:t>
            </a:r>
            <a:r>
              <a:rPr sz="1200" b="1" spc="-100" dirty="0">
                <a:latin typeface="+mj-lt"/>
                <a:cs typeface="Times New Roman"/>
              </a:rPr>
              <a:t>P</a:t>
            </a:r>
            <a:r>
              <a:rPr sz="1200" b="1" spc="-5" dirty="0">
                <a:latin typeface="+mj-lt"/>
                <a:cs typeface="Times New Roman"/>
              </a:rPr>
              <a:t>AS</a:t>
            </a:r>
            <a:r>
              <a:rPr sz="1200" b="1" dirty="0">
                <a:latin typeface="+mj-lt"/>
                <a:cs typeface="Times New Roman"/>
              </a:rPr>
              <a:t>S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90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QU</a:t>
            </a:r>
            <a:r>
              <a:rPr sz="1200" b="1" spc="-95" dirty="0">
                <a:latin typeface="+mj-lt"/>
                <a:cs typeface="Times New Roman"/>
              </a:rPr>
              <a:t>A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RO </a:t>
            </a:r>
            <a:r>
              <a:rPr sz="1200" b="1" dirty="0">
                <a:latin typeface="+mj-lt"/>
                <a:cs typeface="Times New Roman"/>
              </a:rPr>
              <a:t>-</a:t>
            </a:r>
            <a:r>
              <a:rPr sz="1200" b="1" spc="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M</a:t>
            </a:r>
            <a:r>
              <a:rPr sz="1200" b="1" dirty="0">
                <a:latin typeface="+mj-lt"/>
                <a:cs typeface="Times New Roman"/>
              </a:rPr>
              <a:t>G  </a:t>
            </a:r>
            <a:endParaRPr lang="pt-BR" sz="1200" b="1" dirty="0">
              <a:latin typeface="+mj-lt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+mj-lt"/>
                <a:cs typeface="Times New Roman"/>
              </a:rPr>
              <a:t>R</a:t>
            </a:r>
            <a:r>
              <a:rPr sz="1200" b="1" spc="-10" dirty="0">
                <a:latin typeface="+mj-lt"/>
                <a:cs typeface="Times New Roman"/>
              </a:rPr>
              <a:t>U</a:t>
            </a:r>
            <a:r>
              <a:rPr sz="1200" b="1" spc="-5" dirty="0">
                <a:latin typeface="+mj-lt"/>
                <a:cs typeface="Times New Roman"/>
              </a:rPr>
              <a:t>A</a:t>
            </a:r>
            <a:r>
              <a:rPr sz="1200" b="1" spc="-10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TENENTE</a:t>
            </a:r>
            <a:r>
              <a:rPr sz="1200" b="1" spc="-35" dirty="0">
                <a:latin typeface="+mj-lt"/>
                <a:cs typeface="Times New Roman"/>
              </a:rPr>
              <a:t> </a:t>
            </a:r>
            <a:r>
              <a:rPr sz="1200" b="1" spc="-5" dirty="0">
                <a:latin typeface="+mj-lt"/>
                <a:cs typeface="Times New Roman"/>
              </a:rPr>
              <a:t>VIOT</a:t>
            </a:r>
            <a:r>
              <a:rPr sz="1200" b="1" dirty="0">
                <a:latin typeface="+mj-lt"/>
                <a:cs typeface="Times New Roman"/>
              </a:rPr>
              <a:t>T</a:t>
            </a:r>
            <a:r>
              <a:rPr sz="1200" b="1" spc="-5" dirty="0">
                <a:latin typeface="+mj-lt"/>
                <a:cs typeface="Times New Roman"/>
              </a:rPr>
              <a:t>I,</a:t>
            </a:r>
            <a:r>
              <a:rPr sz="1200" b="1" spc="-25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331</a:t>
            </a:r>
            <a:r>
              <a:rPr sz="1200" b="1" spc="10" dirty="0">
                <a:latin typeface="+mj-lt"/>
                <a:cs typeface="Times New Roman"/>
              </a:rPr>
              <a:t> </a:t>
            </a:r>
            <a:r>
              <a:rPr sz="1200" b="1" dirty="0">
                <a:latin typeface="+mj-lt"/>
                <a:cs typeface="Times New Roman"/>
              </a:rPr>
              <a:t>– </a:t>
            </a:r>
            <a:r>
              <a:rPr sz="1200" b="1" spc="-5" dirty="0">
                <a:latin typeface="+mj-lt"/>
                <a:cs typeface="Times New Roman"/>
              </a:rPr>
              <a:t>CENTRO</a:t>
            </a:r>
            <a:endParaRPr sz="1200" dirty="0">
              <a:latin typeface="+mj-lt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CNPJ: </a:t>
            </a:r>
            <a:r>
              <a:rPr sz="1200" b="1" dirty="0">
                <a:latin typeface="+mj-lt"/>
                <a:cs typeface="Times New Roman"/>
              </a:rPr>
              <a:t>23.245.806/0001-45</a:t>
            </a:r>
            <a:r>
              <a:rPr sz="1200" b="1" spc="-40" dirty="0">
                <a:latin typeface="+mj-lt"/>
                <a:cs typeface="Times New Roman"/>
              </a:rPr>
              <a:t> </a:t>
            </a:r>
            <a:r>
              <a:rPr sz="1200" b="1" spc="-15" dirty="0">
                <a:latin typeface="+mj-lt"/>
                <a:cs typeface="Times New Roman"/>
              </a:rPr>
              <a:t>Telefone: </a:t>
            </a:r>
            <a:r>
              <a:rPr sz="1200" b="1" dirty="0">
                <a:latin typeface="+mj-lt"/>
                <a:cs typeface="Times New Roman"/>
              </a:rPr>
              <a:t>3371-</a:t>
            </a:r>
            <a:r>
              <a:rPr lang="pt-BR" sz="1200" b="1" dirty="0">
                <a:latin typeface="+mj-lt"/>
                <a:cs typeface="Times New Roman"/>
              </a:rPr>
              <a:t>5028</a:t>
            </a: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+mj-lt"/>
                <a:cs typeface="Times New Roman"/>
              </a:rPr>
              <a:t>Site:</a:t>
            </a:r>
            <a:r>
              <a:rPr sz="1200" b="1" spc="-15" dirty="0">
                <a:latin typeface="+mj-lt"/>
                <a:cs typeface="Times New Roman"/>
              </a:rPr>
              <a:t> </a:t>
            </a:r>
            <a:r>
              <a:rPr sz="1200" b="1" spc="-10" dirty="0">
                <a:latin typeface="+mj-lt"/>
                <a:cs typeface="Times New Roman"/>
                <a:hlinkClick r:id="rId3"/>
              </a:rPr>
              <a:t>www.passaquatro.mg.gov.br</a:t>
            </a:r>
            <a:endParaRPr sz="1200" dirty="0">
              <a:latin typeface="+mj-lt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4825"/>
            <a:chOff x="0" y="0"/>
            <a:chExt cx="9144000" cy="6854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3267" y="0"/>
              <a:ext cx="3570732" cy="13990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623" y="739140"/>
              <a:ext cx="2246376" cy="14066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4846" y="354584"/>
              <a:ext cx="3021330" cy="6184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8882" y="1101344"/>
              <a:ext cx="1665985" cy="4927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9143999" cy="6854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1055</Words>
  <Application>Microsoft Office PowerPoint</Application>
  <PresentationFormat>Apresentação na tela (4:3)</PresentationFormat>
  <Paragraphs>129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Calibri</vt:lpstr>
      <vt:lpstr>Georgia</vt:lpstr>
      <vt:lpstr>Symbol</vt:lpstr>
      <vt:lpstr>Times New Roman</vt:lpstr>
      <vt:lpstr>Wingdings</vt:lpstr>
      <vt:lpstr>Office Theme</vt:lpstr>
      <vt:lpstr>Audiência Pública Lei de Diretrizes Orçamentárias   LDO – 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PREFEITURA MUNICIPAL DE PASSA QUATRO - MG   RUA TENENTE VIOTTI, 331 – CENTRO</vt:lpstr>
      <vt:lpstr>Apresentação do PowerPoint</vt:lpstr>
      <vt:lpstr>PREFEITURA MUNICIPAL DE PASSA QUATRO - MG   RUA TENENTE VIOTTI, 331 – CENTRO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</dc:creator>
  <cp:lastModifiedBy>PLANEJAMENTO</cp:lastModifiedBy>
  <cp:revision>31</cp:revision>
  <dcterms:created xsi:type="dcterms:W3CDTF">2022-04-04T13:36:00Z</dcterms:created>
  <dcterms:modified xsi:type="dcterms:W3CDTF">2025-03-24T14:00:46Z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2022-04-04T00:00:00Z</vt:filetime>
  </property>
</Properties>
</file>